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9" r:id="rId8"/>
    <p:sldId id="272" r:id="rId9"/>
    <p:sldId id="263" r:id="rId10"/>
    <p:sldId id="273" r:id="rId11"/>
    <p:sldId id="264" r:id="rId12"/>
    <p:sldId id="265" r:id="rId13"/>
    <p:sldId id="267" r:id="rId14"/>
    <p:sldId id="268" r:id="rId15"/>
    <p:sldId id="266" r:id="rId16"/>
    <p:sldId id="270" r:id="rId17"/>
    <p:sldId id="271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03D5EE1-25FE-4853-82F7-EC7F7718B25A}">
          <p14:sldIdLst>
            <p14:sldId id="256"/>
            <p14:sldId id="257"/>
            <p14:sldId id="258"/>
            <p14:sldId id="259"/>
            <p14:sldId id="261"/>
            <p14:sldId id="262"/>
            <p14:sldId id="269"/>
            <p14:sldId id="272"/>
            <p14:sldId id="263"/>
            <p14:sldId id="273"/>
          </p14:sldIdLst>
        </p14:section>
        <p14:section name="Раздел без заголовка" id="{701FCD73-0305-48F3-AE37-DE5D3527AD75}">
          <p14:sldIdLst>
            <p14:sldId id="264"/>
            <p14:sldId id="265"/>
            <p14:sldId id="267"/>
            <p14:sldId id="268"/>
            <p14:sldId id="266"/>
            <p14:sldId id="270"/>
            <p14:sldId id="271"/>
            <p14:sldId id="27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87" d="100"/>
          <a:sy n="87" d="100"/>
        </p:scale>
        <p:origin x="-10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404664"/>
            <a:ext cx="6172200" cy="189436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ПРОЕКТ «КУЛЬТУРНАЯ СУББОТА»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1800" dirty="0" smtClean="0"/>
              <a:t>Муниципальное общеобразовательное </a:t>
            </a:r>
            <a:r>
              <a:rPr lang="ru-RU" sz="1800" dirty="0"/>
              <a:t>учреждение средняя общеобразовательная школа №1 </a:t>
            </a:r>
            <a:r>
              <a:rPr lang="ru-RU" sz="1800" dirty="0" smtClean="0"/>
              <a:t>г. Белинского Пензенской области им. В.Г. Белинского</a:t>
            </a: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708920"/>
            <a:ext cx="5222305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perspectiveHeroicExtremeRightFacing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29530467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КУЛЬТУРНАЯ </a:t>
            </a:r>
            <a:r>
              <a:rPr lang="ru-RU" dirty="0" smtClean="0"/>
              <a:t>СУББОТА. ЗОЛОТОРЕВСКОЕ ГОРОДИЩЕ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94" y="2348880"/>
            <a:ext cx="4392488" cy="32403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852126"/>
            <a:ext cx="3888432" cy="454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803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КУЛЬТУРНАЯ СУББОТА </a:t>
            </a:r>
            <a:br>
              <a:rPr lang="ru-RU" dirty="0" smtClean="0"/>
            </a:br>
            <a:r>
              <a:rPr lang="ru-RU" dirty="0" smtClean="0"/>
              <a:t>с. ОСИНО-ГАЙ, ТАМБОВСКАЯ ОБЛАСТЬ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4" y="1988840"/>
            <a:ext cx="3128019" cy="23398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3" y="4437112"/>
            <a:ext cx="3128019" cy="21810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574" y="1988839"/>
            <a:ext cx="4090786" cy="462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250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КУЛЬТУРНАЯ СУББОТА. с. ДИВЕЕВО, НИЖЕГОРОДСКАЯ ОБЛАСТЬ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628664"/>
            <a:ext cx="3744416" cy="47252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628800"/>
            <a:ext cx="3888432" cy="472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4043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859216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КУЛЬТУРНАЯ СУББОТА.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с. НАРОВЧАТ, ПЕНЗЕНСКАЯ ОБЛАСТЬ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0" y="1484784"/>
            <a:ext cx="8856984" cy="792088"/>
          </a:xfrm>
        </p:spPr>
        <p:txBody>
          <a:bodyPr/>
          <a:lstStyle/>
          <a:p>
            <a:pPr marL="0" indent="0" algn="ctr">
              <a:buNone/>
            </a:pPr>
            <a:r>
              <a:rPr lang="ru-RU" sz="1400" dirty="0">
                <a:solidFill>
                  <a:schemeClr val="accent6">
                    <a:lumMod val="75000"/>
                  </a:schemeClr>
                </a:solidFill>
              </a:rPr>
              <a:t>Дом-музей А.И. Куприна в с. Наровчат Пензенской области - единственный музей писателя. В Государственном музее А.И. Куприна проходят традиционные </a:t>
            </a:r>
            <a:r>
              <a:rPr lang="ru-RU" sz="1400" dirty="0" err="1">
                <a:solidFill>
                  <a:schemeClr val="accent6">
                    <a:lumMod val="75000"/>
                  </a:schemeClr>
                </a:solidFill>
              </a:rPr>
              <a:t>Купринские</a:t>
            </a:r>
            <a:r>
              <a:rPr lang="ru-RU" sz="1400" dirty="0">
                <a:solidFill>
                  <a:schemeClr val="accent6">
                    <a:lumMod val="75000"/>
                  </a:schemeClr>
                </a:solidFill>
              </a:rPr>
              <a:t> чтения, ежегодный творческий конкурс «Гранатовый браслет»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482" y="2329542"/>
            <a:ext cx="3898142" cy="31156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2348880"/>
            <a:ext cx="4248472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59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КУЛЬТУРНАЯ </a:t>
            </a:r>
            <a:r>
              <a:rPr lang="ru-RU" dirty="0" smtClean="0"/>
              <a:t>СУББОТА. МУЗЕЙ БОЕВОЙ СЛАВЫ им. А.М. КИЖЕВАТОВА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636912"/>
            <a:ext cx="4176464" cy="338437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619198"/>
            <a:ext cx="4176464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9350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43408"/>
            <a:ext cx="7467600" cy="1143000"/>
          </a:xfrm>
        </p:spPr>
        <p:txBody>
          <a:bodyPr/>
          <a:lstStyle/>
          <a:p>
            <a:r>
              <a:rPr lang="ru-RU" dirty="0"/>
              <a:t>КУЛЬТУРНАЯ </a:t>
            </a:r>
            <a:r>
              <a:rPr lang="ru-RU" dirty="0" smtClean="0"/>
              <a:t>СУББОТА. </a:t>
            </a:r>
            <a:r>
              <a:rPr lang="ru-RU" dirty="0"/>
              <a:t>г</a:t>
            </a:r>
            <a:r>
              <a:rPr lang="ru-RU" dirty="0" smtClean="0"/>
              <a:t>. </a:t>
            </a:r>
            <a:r>
              <a:rPr lang="ru-RU" dirty="0"/>
              <a:t>ПЕНЗА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9512" y="1124744"/>
            <a:ext cx="8604448" cy="48737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Пенза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– город с богатой историей и культурными традициями. Туристический потенциал города огромен: музеи, театры, архитектурные и исторические памятники, площади, скверы, соборы и монастыри. Много интересных мест и достопримечательностей посетили учащиеся в г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. Пенза.</a:t>
            </a:r>
          </a:p>
          <a:p>
            <a:pPr marL="0" indent="0" algn="ctr">
              <a:buNone/>
            </a:pPr>
            <a:endParaRPr lang="ru-RU" sz="1600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338062"/>
            <a:ext cx="3994407" cy="29878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348880"/>
            <a:ext cx="3528392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519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КУЛЬТУРНАЯ </a:t>
            </a:r>
            <a:r>
              <a:rPr lang="ru-RU" dirty="0" smtClean="0"/>
              <a:t>СУББОТА. </a:t>
            </a:r>
            <a:r>
              <a:rPr lang="ru-RU" dirty="0"/>
              <a:t>г</a:t>
            </a:r>
            <a:r>
              <a:rPr lang="ru-RU" dirty="0" smtClean="0"/>
              <a:t>. </a:t>
            </a:r>
            <a:r>
              <a:rPr lang="ru-RU" dirty="0"/>
              <a:t>ПЕНЗА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844757"/>
            <a:ext cx="3994407" cy="36724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844756"/>
            <a:ext cx="4032448" cy="367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65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467600" cy="1143000"/>
          </a:xfrm>
        </p:spPr>
        <p:txBody>
          <a:bodyPr/>
          <a:lstStyle/>
          <a:p>
            <a:r>
              <a:rPr lang="ru-RU" dirty="0"/>
              <a:t>КУЛЬТУРНАЯ СУББОТА </a:t>
            </a:r>
            <a:r>
              <a:rPr lang="ru-RU" dirty="0" smtClean="0"/>
              <a:t>г. </a:t>
            </a:r>
            <a:r>
              <a:rPr lang="ru-RU" dirty="0"/>
              <a:t>ПЕНЗА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12776"/>
            <a:ext cx="6498166" cy="4873625"/>
          </a:xfrm>
        </p:spPr>
      </p:pic>
    </p:spTree>
    <p:extLst>
      <p:ext uri="{BB962C8B-B14F-4D97-AF65-F5344CB8AC3E}">
        <p14:creationId xmlns:p14="http://schemas.microsoft.com/office/powerpoint/2010/main" val="161588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1143000"/>
          </a:xfrm>
        </p:spPr>
        <p:txBody>
          <a:bodyPr>
            <a:normAutofit/>
          </a:bodyPr>
          <a:lstStyle/>
          <a:p>
            <a:pPr algn="ctr"/>
            <a:r>
              <a:rPr lang="ru-RU" sz="1200" b="1" dirty="0"/>
              <a:t>Дорожная карта  посещений обучающимся МОУ СОШ 1 г. Белинского Пензенской области им. В. Г. Белинского достопримечательностей и культурных мест Пензенской области на 2023 год в рамках регионального проекта «Культурная суббота»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54450100"/>
              </p:ext>
            </p:extLst>
          </p:nvPr>
        </p:nvGraphicFramePr>
        <p:xfrm>
          <a:off x="395539" y="980729"/>
          <a:ext cx="8136902" cy="54763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1098"/>
                <a:gridCol w="600503"/>
                <a:gridCol w="602131"/>
                <a:gridCol w="600503"/>
                <a:gridCol w="602131"/>
                <a:gridCol w="600503"/>
                <a:gridCol w="602131"/>
                <a:gridCol w="602131"/>
                <a:gridCol w="600503"/>
                <a:gridCol w="602131"/>
                <a:gridCol w="600503"/>
                <a:gridCol w="602131"/>
                <a:gridCol w="600503"/>
              </a:tblGrid>
              <a:tr h="6336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Историко-культурный объект/Месяц/Школа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январь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февраль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март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апрель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май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июнь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июль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август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сентябрь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октябрь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ноябрь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декабрь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</a:tr>
              <a:tr h="475210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Пензенская областная картинная галерея им. Савицкого,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Пензенский областной драматический театр им. А.В. Луначарского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Органный зал </a:t>
                      </a:r>
                      <a:r>
                        <a:rPr lang="ru-RU" sz="900" dirty="0" err="1">
                          <a:effectLst/>
                        </a:rPr>
                        <a:t>Пензаконцерт</a:t>
                      </a:r>
                      <a:r>
                        <a:rPr lang="ru-RU" sz="900" dirty="0">
                          <a:effectLst/>
                        </a:rPr>
                        <a:t>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Театр юного зрителя,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Музей одной картины им. В.Г. </a:t>
                      </a:r>
                      <a:r>
                        <a:rPr lang="ru-RU" sz="900" dirty="0" err="1">
                          <a:effectLst/>
                        </a:rPr>
                        <a:t>Мясникова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Музе- заповедник «Тарханы»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Краеведческий музей </a:t>
                      </a:r>
                      <a:r>
                        <a:rPr lang="ru-RU" sz="900" dirty="0" err="1">
                          <a:effectLst/>
                        </a:rPr>
                        <a:t>р.п</a:t>
                      </a:r>
                      <a:r>
                        <a:rPr lang="ru-RU" sz="900" dirty="0">
                          <a:effectLst/>
                        </a:rPr>
                        <a:t>. Башмаково,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Церковь Михаила Архангела,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Усадьба княгини Е.П. Протасьевой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Музей -заповедник «Тарханы»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Музей- усадьба В.Г. Белинского,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Пензенский зоопарк,   Областная библиотека  им. М. Ю.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Лермонтова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Поимский</a:t>
                      </a:r>
                      <a:r>
                        <a:rPr lang="ru-RU" sz="900" dirty="0">
                          <a:effectLst/>
                        </a:rPr>
                        <a:t>  историко-архитектурный музей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Дом – усадьба Беляевых </a:t>
                      </a:r>
                      <a:r>
                        <a:rPr lang="ru-RU" sz="900" dirty="0" err="1">
                          <a:effectLst/>
                        </a:rPr>
                        <a:t>с.Ершово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Музей леса с. Студенка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Троицкая церковь с. Ершово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Храм Николая чудотворца с. Студенка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Краеведческий музей </a:t>
                      </a:r>
                      <a:r>
                        <a:rPr lang="ru-RU" sz="900" dirty="0" err="1">
                          <a:effectLst/>
                        </a:rPr>
                        <a:t>р.п</a:t>
                      </a:r>
                      <a:r>
                        <a:rPr lang="ru-RU" sz="900" dirty="0">
                          <a:effectLst/>
                        </a:rPr>
                        <a:t>. Земетчино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 Школьный музей МОУСОШ №3 р. П. Земетчино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Парк – дендрарий «Оболенский»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Музей- усадьба В.Г. Белинского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Музей народного творчества р-п Пачелма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Историко</a:t>
                      </a:r>
                      <a:r>
                        <a:rPr lang="ru-RU" sz="900" dirty="0">
                          <a:effectLst/>
                        </a:rPr>
                        <a:t> – </a:t>
                      </a:r>
                      <a:r>
                        <a:rPr lang="ru-RU" sz="900" dirty="0" err="1">
                          <a:effectLst/>
                        </a:rPr>
                        <a:t>геограрфический</a:t>
                      </a:r>
                      <a:r>
                        <a:rPr lang="ru-RU" sz="900" dirty="0">
                          <a:effectLst/>
                        </a:rPr>
                        <a:t> музей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Усадьба барона С.Р. </a:t>
                      </a:r>
                      <a:r>
                        <a:rPr lang="ru-RU" sz="900" dirty="0" err="1">
                          <a:effectLst/>
                        </a:rPr>
                        <a:t>Штейгеля</a:t>
                      </a:r>
                      <a:r>
                        <a:rPr lang="ru-RU" sz="900" dirty="0">
                          <a:effectLst/>
                        </a:rPr>
                        <a:t> в с. Черкасское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Музей- усадьба В.Г. Белинского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Историко-краеведческий музей имени Р. Китанина,р.п. Тамала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Усадьба «Зубриловка» князей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Голицыных – Прозоровских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Историо-краеведческий музей МБОУ СОШ №1 р.п. Тамала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err="1">
                          <a:effectLst/>
                        </a:rPr>
                        <a:t>Наровчатский</a:t>
                      </a:r>
                      <a:r>
                        <a:rPr lang="ru-RU" sz="900" dirty="0">
                          <a:effectLst/>
                        </a:rPr>
                        <a:t>      Государственный музей  А.И. Куприна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 Троице-Сканов женский монастырь и пещерный мужской монастырь, «Музей- заповедник».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Музей- заповедник «Тарханы»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Музей боевой славы им. А. </a:t>
                      </a:r>
                      <a:r>
                        <a:rPr lang="ru-RU" sz="900" dirty="0" err="1">
                          <a:effectLst/>
                        </a:rPr>
                        <a:t>М.Кижеватова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Пензенский  краеведческий музей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Здание железнодорожного вокзала  2-ой половины </a:t>
                      </a:r>
                      <a:r>
                        <a:rPr lang="en-US" sz="900" dirty="0">
                          <a:effectLst/>
                        </a:rPr>
                        <a:t>XIX</a:t>
                      </a:r>
                      <a:r>
                        <a:rPr lang="ru-RU" sz="900" dirty="0">
                          <a:effectLst/>
                        </a:rPr>
                        <a:t> в. </a:t>
                      </a:r>
                      <a:r>
                        <a:rPr lang="ru-RU" sz="900" dirty="0" err="1">
                          <a:effectLst/>
                        </a:rPr>
                        <a:t>р.п</a:t>
                      </a:r>
                      <a:r>
                        <a:rPr lang="ru-RU" sz="900" dirty="0">
                          <a:effectLst/>
                        </a:rPr>
                        <a:t>. Беково,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Усадьба А. М. Устинова,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Комплекс усадьбы Макарова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Каменский краеведческий музей,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Музей живой воды «</a:t>
                      </a:r>
                      <a:r>
                        <a:rPr lang="ru-RU" sz="900" dirty="0" err="1">
                          <a:effectLst/>
                        </a:rPr>
                        <a:t>Кувака</a:t>
                      </a:r>
                      <a:r>
                        <a:rPr lang="ru-RU" sz="900" dirty="0">
                          <a:effectLst/>
                        </a:rPr>
                        <a:t>»,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Усадьба Графа Войкова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Музей- усадьба В.Г. Белинского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Пензенский государственный краеведческий музей,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 Пензенская областная филармония(органный зал)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 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Музей народного творчества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Музей- заповедник «Тарханы»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189" marR="4018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2133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700808"/>
            <a:ext cx="8686800" cy="432048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latin typeface="Constantia" pitchFamily="18" charset="0"/>
              </a:rPr>
              <a:t>ПРОЕКТ «КУЛЬТУРНАЯ СУББОТА</a:t>
            </a:r>
            <a:r>
              <a:rPr lang="ru-RU" b="1" i="1" dirty="0" smtClean="0">
                <a:latin typeface="Constantia" pitchFamily="18" charset="0"/>
              </a:rPr>
              <a:t>»</a:t>
            </a:r>
            <a:br>
              <a:rPr lang="ru-RU" b="1" i="1" dirty="0" smtClean="0">
                <a:latin typeface="Constantia" pitchFamily="18" charset="0"/>
              </a:rPr>
            </a:br>
            <a:r>
              <a:rPr lang="ru-RU" b="1" i="1" dirty="0" smtClean="0">
                <a:latin typeface="Constantia" pitchFamily="18" charset="0"/>
              </a:rPr>
              <a:t> </a:t>
            </a:r>
            <a:br>
              <a:rPr lang="ru-RU" b="1" i="1" dirty="0" smtClean="0">
                <a:latin typeface="Constantia" pitchFamily="18" charset="0"/>
              </a:rPr>
            </a:br>
            <a:r>
              <a:rPr lang="ru-RU" sz="2200" b="1" i="1" dirty="0" smtClean="0">
                <a:latin typeface="Constantia" pitchFamily="18" charset="0"/>
              </a:rPr>
              <a:t>Цель </a:t>
            </a:r>
            <a:r>
              <a:rPr lang="ru-RU" sz="2200" b="1" i="1" dirty="0">
                <a:latin typeface="Constantia" pitchFamily="18" charset="0"/>
              </a:rPr>
              <a:t>проекта «Культурная суббота»:</a:t>
            </a:r>
            <a:r>
              <a:rPr lang="ru-RU" b="1" i="1" dirty="0">
                <a:latin typeface="Constantia" pitchFamily="18" charset="0"/>
              </a:rPr>
              <a:t/>
            </a:r>
            <a:br>
              <a:rPr lang="ru-RU" b="1" i="1" dirty="0">
                <a:latin typeface="Constantia" pitchFamily="18" charset="0"/>
              </a:rPr>
            </a:br>
            <a:endParaRPr lang="ru-RU" b="1" i="1" dirty="0">
              <a:latin typeface="Constantia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844824"/>
            <a:ext cx="8686800" cy="4525963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nstantia" pitchFamily="18" charset="0"/>
              </a:rPr>
              <a:t>создать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Constantia" pitchFamily="18" charset="0"/>
              </a:rPr>
              <a:t>условия для осмысления школьниками важности сохранения природного и культурного наследия родного края. 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Constantia" pitchFamily="18" charset="0"/>
            </a:endParaRPr>
          </a:p>
          <a:p>
            <a:pPr marL="0" indent="0">
              <a:buNone/>
            </a:pPr>
            <a:r>
              <a:rPr lang="ru-RU" b="1" i="1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З</a:t>
            </a:r>
            <a:r>
              <a:rPr lang="ru-RU" sz="1600" b="1" i="1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АДАЧИ ПРОЕКТА «КУЛЬТУРНАЯ СУББОТА»: 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nstantia" pitchFamily="18" charset="0"/>
              </a:rPr>
              <a:t>развитие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Constantia" pitchFamily="18" charset="0"/>
              </a:rPr>
              <a:t>у учащихся интереса к изучению и сохранению культурного наследия; 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Constantia" pitchFamily="18" charset="0"/>
            </a:endParaRP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nstantia" pitchFamily="18" charset="0"/>
              </a:rPr>
              <a:t>развитие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Constantia" pitchFamily="18" charset="0"/>
              </a:rPr>
              <a:t>интереса к проектно-исследовательской деятельности; 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Constantia" pitchFamily="18" charset="0"/>
            </a:endParaRP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nstantia" pitchFamily="18" charset="0"/>
              </a:rPr>
              <a:t>систематизация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Constantia" pitchFamily="18" charset="0"/>
              </a:rPr>
              <a:t>представлений учащихся о Пензенской области как значимой части всемирного и российского историко-культурного наследия; 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Constantia" pitchFamily="18" charset="0"/>
            </a:endParaRP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nstantia" pitchFamily="18" charset="0"/>
              </a:rPr>
              <a:t>осознание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Constantia" pitchFamily="18" charset="0"/>
              </a:rPr>
              <a:t>меры своей ответственности за сохранность природного и культурного наследия Пензенской области; 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Constantia" pitchFamily="18" charset="0"/>
            </a:endParaRP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nstantia" pitchFamily="18" charset="0"/>
              </a:rPr>
              <a:t>воспитание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Constantia" pitchFamily="18" charset="0"/>
              </a:rPr>
              <a:t>установки на бережное отношение к памятникам прошлого. </a:t>
            </a:r>
          </a:p>
        </p:txBody>
      </p:sp>
    </p:spTree>
    <p:extLst>
      <p:ext uri="{BB962C8B-B14F-4D97-AF65-F5344CB8AC3E}">
        <p14:creationId xmlns:p14="http://schemas.microsoft.com/office/powerpoint/2010/main" val="3710879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204864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latin typeface="Constantia" pitchFamily="18" charset="0"/>
              </a:rPr>
              <a:t>ПРОЕКТ «КУЛЬТУРНАЯ СУББОТА</a:t>
            </a:r>
            <a:r>
              <a:rPr lang="ru-RU" b="1" i="1" dirty="0" smtClean="0">
                <a:latin typeface="Constantia" pitchFamily="18" charset="0"/>
              </a:rPr>
              <a:t>»</a:t>
            </a:r>
            <a:r>
              <a:rPr lang="ru-RU" sz="2200" b="1" i="1" dirty="0">
                <a:latin typeface="Constantia" pitchFamily="18" charset="0"/>
              </a:rPr>
              <a:t> </a:t>
            </a:r>
            <a:r>
              <a:rPr lang="ru-RU" sz="2200" b="1" i="1" dirty="0" smtClean="0">
                <a:latin typeface="Constantia" pitchFamily="18" charset="0"/>
              </a:rPr>
              <a:t/>
            </a:r>
            <a:br>
              <a:rPr lang="ru-RU" sz="2200" b="1" i="1" dirty="0" smtClean="0">
                <a:latin typeface="Constantia" pitchFamily="18" charset="0"/>
              </a:rPr>
            </a:br>
            <a:r>
              <a:rPr lang="ru-RU" sz="2200" b="1" i="1" dirty="0" smtClean="0">
                <a:latin typeface="Constantia" pitchFamily="18" charset="0"/>
              </a:rPr>
              <a:t/>
            </a:r>
            <a:br>
              <a:rPr lang="ru-RU" sz="2200" b="1" i="1" dirty="0" smtClean="0">
                <a:latin typeface="Constantia" pitchFamily="18" charset="0"/>
              </a:rPr>
            </a:br>
            <a:r>
              <a:rPr lang="ru-RU" sz="1300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По </a:t>
            </a:r>
            <a:r>
              <a:rPr lang="ru-RU" sz="1300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субботам в </a:t>
            </a:r>
            <a:r>
              <a:rPr lang="ru-RU" sz="1300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МОУ </a:t>
            </a:r>
            <a:r>
              <a:rPr lang="ru-RU" sz="1300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СОШ №1 </a:t>
            </a:r>
            <a:r>
              <a:rPr lang="ru-RU" sz="1300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г. Белинского </a:t>
            </a:r>
            <a:r>
              <a:rPr lang="ru-RU" sz="1300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для школьников проводятся интегрированные уроки, организуются образовательные экскурсии, походы, поездки по родному краю. Участие школьников в проекте «Культурная суббота» способствует расширению и углублению базового уровня знаний не только по краеведению, но и по таким учебным курсам, как литература, история, биология, география, экология и другие. Всё это способствует воспитанию у учащихся любви к родному краю, развитию чувства патриотизма и расширению кругозора. Впечатления от своих уроков, посещений объектов историко-культурного наследия школьники записывают в «Культурный дневник школьника Пензенской области», который был разработан Институтом регионального развития Пензенской области в рамках реализации регионального проекта «Малая Родина». </a:t>
            </a:r>
            <a:r>
              <a:rPr lang="ru-RU" sz="2200" dirty="0">
                <a:solidFill>
                  <a:schemeClr val="tx1"/>
                </a:solidFill>
                <a:latin typeface="Constantia" pitchFamily="18" charset="0"/>
              </a:rPr>
              <a:t/>
            </a:r>
            <a:br>
              <a:rPr lang="ru-RU" sz="2200" dirty="0">
                <a:solidFill>
                  <a:schemeClr val="tx1"/>
                </a:solidFill>
                <a:latin typeface="Constantia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Constantia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Constanti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3004749"/>
            <a:ext cx="1916875" cy="26041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3004748"/>
            <a:ext cx="1775297" cy="26041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983176"/>
            <a:ext cx="1872208" cy="26424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471" y="2999877"/>
            <a:ext cx="1944216" cy="2609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253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latin typeface="Constantia" pitchFamily="18" charset="0"/>
              </a:rPr>
              <a:t>ПРОЕКТ «КУЛЬТУРНАЯ СУББОТА»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539552" y="1628800"/>
            <a:ext cx="7467600" cy="487375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     Для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учащихся нашей школы в заочном формате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проходят :</a:t>
            </a: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Экскурсии по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местам Пензы и Пензенской области, музей-усадьбе «Тарханы», дому-музею А.И. Куприна, полуострову Крым, по Золотому кольцу и святым местам России. </a:t>
            </a:r>
            <a:endParaRPr lang="ru-RU" dirty="0" smtClean="0">
              <a:solidFill>
                <a:schemeClr val="accent6">
                  <a:lumMod val="75000"/>
                </a:schemeClr>
              </a:solidFill>
              <a:latin typeface="Constantia" pitchFamily="18" charset="0"/>
            </a:endParaRP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Фильм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шестой «Народные промыслы и ремесла Пензенского края» из документального цикла «Добро пожаловать в Пензенскую область» приготовил для зрителей увлекательное, душевное путешествие. Сказочным маршрутом учащиеся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проходят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за лечебными валенками и танцующими куклами,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заглянут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в гости к кузнецам-колдунам и потомственным стеклодувам,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прослушают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забавные байки пензенских старожилов и, конечно,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познакомятся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с секретами старинных ремесел. </a:t>
            </a:r>
            <a:endParaRPr lang="ru-RU" dirty="0" smtClean="0">
              <a:solidFill>
                <a:schemeClr val="accent6">
                  <a:lumMod val="75000"/>
                </a:schemeClr>
              </a:solidFill>
              <a:latin typeface="Constantia" pitchFamily="18" charset="0"/>
            </a:endParaRP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Наши православные храмы – это прежде всего, история и культурное бесценное наследие, гордость русского народа и страны в целом. Учащиеся 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«посещают»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святые места России: Троице-Сергиеву Лавру, Преображенскую церковь в Кижах, построенную без единого гвоздя,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Дивеевский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 монастырь. Некоторые святыни изображены на российских денежных купюрах. </a:t>
            </a:r>
          </a:p>
        </p:txBody>
      </p:sp>
    </p:spTree>
    <p:extLst>
      <p:ext uri="{BB962C8B-B14F-4D97-AF65-F5344CB8AC3E}">
        <p14:creationId xmlns:p14="http://schemas.microsoft.com/office/powerpoint/2010/main" val="35836569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latin typeface="Constantia" pitchFamily="18" charset="0"/>
              </a:rPr>
              <a:t>ПРОЕКТ «КУЛЬТУРНАЯ СУББОТА»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1412776"/>
            <a:ext cx="8568952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Знакомство учащихся школы со своей страной начинается с путешествия по родному краю и своей «Малой родине». Город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Белинский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- небольшое живописное место, расположенное на берегу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реки </a:t>
            </a:r>
            <a:r>
              <a:rPr lang="ru-RU" sz="1600" dirty="0" err="1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Чембар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.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Город богат зданиями архитектуры 18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века,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мемориалами.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Музей В.Г. Белинского прославил наш город далеко за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пределами Пензенской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Constantia" pitchFamily="18" charset="0"/>
              </a:rPr>
              <a:t>области.</a:t>
            </a:r>
            <a:endParaRPr lang="ru-RU" sz="1600" dirty="0">
              <a:solidFill>
                <a:schemeClr val="accent6">
                  <a:lumMod val="75000"/>
                </a:schemeClr>
              </a:solidFill>
              <a:latin typeface="Constanti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943766"/>
            <a:ext cx="3888432" cy="26540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957897"/>
            <a:ext cx="3888432" cy="263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0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7467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КУЛЬТУРНАЯ СУББОТА.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С. ЛЕРМОНТОВО МУЗЕЙ-ЗАПОВЕДНИК «ТАРХАНЫ»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198" y="2564904"/>
            <a:ext cx="3096344" cy="30243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122" y="2545499"/>
            <a:ext cx="5076056" cy="379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62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КУЛЬТУРНАЯ СУББОТА. С. ПОИМ, КРАЕВЕДЧЕСКИЙ МУЗЕЙ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88158"/>
            <a:ext cx="4032448" cy="39330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220004"/>
            <a:ext cx="4032447" cy="297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688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КУЛЬТУРНАЯ </a:t>
            </a:r>
            <a:r>
              <a:rPr lang="ru-RU" dirty="0" smtClean="0"/>
              <a:t>СУББОТА. </a:t>
            </a:r>
            <a:br>
              <a:rPr lang="ru-RU" dirty="0" smtClean="0"/>
            </a:br>
            <a:r>
              <a:rPr lang="ru-RU" dirty="0" smtClean="0"/>
              <a:t>УСАДЬБА Н.Н. ПИКСИНА с. ДАНЬШИНО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59243"/>
            <a:ext cx="6444208" cy="4622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386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КУЛЬТУРНАЯ СУББОТА. С. </a:t>
            </a:r>
            <a:r>
              <a:rPr lang="ru-RU" dirty="0" smtClean="0"/>
              <a:t>КУВАКА КАМЕНСКИЙ РАЙОН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1600200"/>
            <a:ext cx="8640960" cy="487375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В рамках реализации проекта «Культурная суббота» учащиеся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</a:rPr>
              <a:t>нашей школы посещают культурно-исторический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центр источника «</a:t>
            </a:r>
            <a:r>
              <a:rPr lang="ru-RU" sz="1600" dirty="0" err="1">
                <a:solidFill>
                  <a:schemeClr val="accent6">
                    <a:lumMod val="75000"/>
                  </a:schemeClr>
                </a:solidFill>
              </a:rPr>
              <a:t>Кувака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</a:rPr>
              <a:t>». Одно из старейших предприятий пищевой промышленности России со 100-летней историей является известным брендом Пензенской губернии.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68960"/>
            <a:ext cx="2808312" cy="22678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068960"/>
            <a:ext cx="2664296" cy="22678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3068960"/>
            <a:ext cx="2592288" cy="226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4674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93</TotalTime>
  <Words>621</Words>
  <Application>Microsoft Office PowerPoint</Application>
  <PresentationFormat>Экран (4:3)</PresentationFormat>
  <Paragraphs>141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Эркер</vt:lpstr>
      <vt:lpstr>ПРОЕКТ «КУЛЬТУРНАЯ СУББОТА»  Муниципальное общеобразовательное учреждение средняя общеобразовательная школа №1 г. Белинского Пензенской области им. В.Г. Белинского</vt:lpstr>
      <vt:lpstr>ПРОЕКТ «КУЛЬТУРНАЯ СУББОТА»   Цель проекта «Культурная суббота»: </vt:lpstr>
      <vt:lpstr>ПРОЕКТ «КУЛЬТУРНАЯ СУББОТА»   По субботам в МОУ СОШ №1 г. Белинского для школьников проводятся интегрированные уроки, организуются образовательные экскурсии, походы, поездки по родному краю. Участие школьников в проекте «Культурная суббота» способствует расширению и углублению базового уровня знаний не только по краеведению, но и по таким учебным курсам, как литература, история, биология, география, экология и другие. Всё это способствует воспитанию у учащихся любви к родному краю, развитию чувства патриотизма и расширению кругозора. Впечатления от своих уроков, посещений объектов историко-культурного наследия школьники записывают в «Культурный дневник школьника Пензенской области», который был разработан Институтом регионального развития Пензенской области в рамках реализации регионального проекта «Малая Родина».   </vt:lpstr>
      <vt:lpstr>ПРОЕКТ «КУЛЬТУРНАЯ СУББОТА»</vt:lpstr>
      <vt:lpstr>ПРОЕКТ «КУЛЬТУРНАЯ СУББОТА»</vt:lpstr>
      <vt:lpstr>КУЛЬТУРНАЯ СУББОТА.  С. ЛЕРМОНТОВО МУЗЕЙ-ЗАПОВЕДНИК «ТАРХАНЫ»</vt:lpstr>
      <vt:lpstr>КУЛЬТУРНАЯ СУББОТА. С. ПОИМ, КРАЕВЕДЧЕСКИЙ МУЗЕЙ</vt:lpstr>
      <vt:lpstr>КУЛЬТУРНАЯ СУББОТА.  УСАДЬБА Н.Н. ПИКСИНА с. ДАНЬШИНО </vt:lpstr>
      <vt:lpstr>КУЛЬТУРНАЯ СУББОТА. С. КУВАКА КАМЕНСКИЙ РАЙОН</vt:lpstr>
      <vt:lpstr>КУЛЬТУРНАЯ СУББОТА. ЗОЛОТОРЕВСКОЕ ГОРОДИЩЕ</vt:lpstr>
      <vt:lpstr>КУЛЬТУРНАЯ СУББОТА  с. ОСИНО-ГАЙ, ТАМБОВСКАЯ ОБЛАСТЬ</vt:lpstr>
      <vt:lpstr>КУЛЬТУРНАЯ СУББОТА. с. ДИВЕЕВО, НИЖЕГОРОДСКАЯ ОБЛАСТЬ</vt:lpstr>
      <vt:lpstr>КУЛЬТУРНАЯ СУББОТА.  с. НАРОВЧАТ, ПЕНЗЕНСКАЯ ОБЛАСТЬ</vt:lpstr>
      <vt:lpstr>КУЛЬТУРНАЯ СУББОТА. МУЗЕЙ БОЕВОЙ СЛАВЫ им. А.М. КИЖЕВАТОВА</vt:lpstr>
      <vt:lpstr>КУЛЬТУРНАЯ СУББОТА. г. ПЕНЗА </vt:lpstr>
      <vt:lpstr>КУЛЬТУРНАЯ СУББОТА. г. ПЕНЗА </vt:lpstr>
      <vt:lpstr>КУЛЬТУРНАЯ СУББОТА г. ПЕНЗА </vt:lpstr>
      <vt:lpstr>Дорожная карта  посещений обучающимся МОУ СОШ 1 г. Белинского Пензенской области им. В. Г. Белинского достопримечательностей и культурных мест Пензенской области на 2023 год в рамках регионального проекта «Культурная суббота»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Директор</dc:creator>
  <cp:lastModifiedBy>Директор</cp:lastModifiedBy>
  <cp:revision>12</cp:revision>
  <dcterms:created xsi:type="dcterms:W3CDTF">2023-02-02T05:49:54Z</dcterms:created>
  <dcterms:modified xsi:type="dcterms:W3CDTF">2023-02-02T11:40:17Z</dcterms:modified>
</cp:coreProperties>
</file>